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82" r:id="rId5"/>
    <p:sldId id="266" r:id="rId6"/>
    <p:sldId id="267" r:id="rId7"/>
    <p:sldId id="268" r:id="rId8"/>
    <p:sldId id="270" r:id="rId9"/>
    <p:sldId id="272" r:id="rId10"/>
    <p:sldId id="275" r:id="rId11"/>
    <p:sldId id="277" r:id="rId12"/>
    <p:sldId id="276" r:id="rId13"/>
    <p:sldId id="278" r:id="rId14"/>
    <p:sldId id="279" r:id="rId15"/>
    <p:sldId id="280" r:id="rId16"/>
    <p:sldId id="281" r:id="rId17"/>
    <p:sldId id="283" r:id="rId18"/>
  </p:sldIdLst>
  <p:sldSz cx="12192000" cy="6858000"/>
  <p:notesSz cx="7010400" cy="9296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53" autoAdjust="0"/>
    <p:restoredTop sz="94712" autoAdjust="0"/>
  </p:normalViewPr>
  <p:slideViewPr>
    <p:cSldViewPr snapToGrid="0">
      <p:cViewPr varScale="1">
        <p:scale>
          <a:sx n="63" d="100"/>
          <a:sy n="63" d="100"/>
        </p:scale>
        <p:origin x="26" y="89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12/20/2019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12/20/2019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=""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=""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=""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=""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=""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=""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=""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=""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=""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=""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=""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=""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=""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=""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=""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=""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239564" y="997451"/>
            <a:ext cx="4511270" cy="734415"/>
          </a:xfrm>
        </p:spPr>
        <p:txBody>
          <a:bodyPr>
            <a:normAutofit/>
          </a:bodyPr>
          <a:lstStyle/>
          <a:p>
            <a:r>
              <a:rPr lang="en-US" sz="3000" dirty="0" err="1"/>
              <a:t>Sách</a:t>
            </a:r>
            <a:r>
              <a:rPr lang="en-US" sz="3000" dirty="0"/>
              <a:t> </a:t>
            </a:r>
            <a:r>
              <a:rPr lang="en-US" sz="3000" dirty="0" err="1"/>
              <a:t>giáo</a:t>
            </a:r>
            <a:r>
              <a:rPr lang="en-US" sz="3000" dirty="0"/>
              <a:t> </a:t>
            </a:r>
            <a:r>
              <a:rPr lang="en-US" sz="3000" dirty="0" err="1"/>
              <a:t>khoa</a:t>
            </a:r>
            <a:r>
              <a:rPr lang="en-US" sz="3000" dirty="0"/>
              <a:t> </a:t>
            </a:r>
            <a:r>
              <a:rPr lang="en-US" sz="3000" dirty="0" err="1"/>
              <a:t>Toán</a:t>
            </a:r>
            <a:r>
              <a:rPr lang="en-US" sz="3000" dirty="0"/>
              <a:t> 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06707" y="5204780"/>
            <a:ext cx="4898390" cy="1327786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GS. TSKH. </a:t>
            </a:r>
            <a:r>
              <a:rPr lang="en-US" sz="1800" b="1" dirty="0" err="1"/>
              <a:t>Hà</a:t>
            </a:r>
            <a:r>
              <a:rPr lang="en-US" sz="1800" b="1" dirty="0"/>
              <a:t> </a:t>
            </a:r>
            <a:r>
              <a:rPr lang="en-US" sz="1800" b="1" dirty="0" err="1"/>
              <a:t>Huy</a:t>
            </a:r>
            <a:r>
              <a:rPr lang="en-US" sz="1800" b="1" dirty="0"/>
              <a:t> </a:t>
            </a:r>
            <a:r>
              <a:rPr lang="en-US" sz="1800" b="1" dirty="0" err="1"/>
              <a:t>Khoái</a:t>
            </a:r>
            <a:r>
              <a:rPr lang="en-US" sz="1800" b="1" dirty="0"/>
              <a:t> (</a:t>
            </a:r>
            <a:r>
              <a:rPr lang="en-US" sz="1800" b="1" dirty="0" err="1"/>
              <a:t>Tổng</a:t>
            </a:r>
            <a:r>
              <a:rPr lang="en-US" sz="1800" b="1" dirty="0"/>
              <a:t> </a:t>
            </a:r>
            <a:r>
              <a:rPr lang="en-US" sz="1800" b="1" dirty="0" err="1"/>
              <a:t>chủ</a:t>
            </a:r>
            <a:r>
              <a:rPr lang="en-US" sz="1800" b="1" dirty="0"/>
              <a:t> </a:t>
            </a:r>
            <a:r>
              <a:rPr lang="en-US" sz="1800" b="1" dirty="0" err="1"/>
              <a:t>biên</a:t>
            </a:r>
            <a:r>
              <a:rPr lang="en-US" sz="1800" b="1" dirty="0"/>
              <a:t>)</a:t>
            </a:r>
          </a:p>
          <a:p>
            <a:pPr marL="0" indent="0">
              <a:buNone/>
            </a:pPr>
            <a:r>
              <a:rPr lang="en-US" sz="1800" b="1" dirty="0"/>
              <a:t>PGS. TS. </a:t>
            </a:r>
            <a:r>
              <a:rPr lang="en-US" sz="1800" b="1" dirty="0" err="1"/>
              <a:t>Lê</a:t>
            </a:r>
            <a:r>
              <a:rPr lang="en-US" sz="1800" b="1" dirty="0"/>
              <a:t> </a:t>
            </a:r>
            <a:r>
              <a:rPr lang="en-US" sz="1800" b="1" dirty="0" err="1"/>
              <a:t>Anh</a:t>
            </a:r>
            <a:r>
              <a:rPr lang="en-US" sz="1800" b="1" dirty="0"/>
              <a:t> </a:t>
            </a:r>
            <a:r>
              <a:rPr lang="en-US" sz="1800" b="1" dirty="0" err="1"/>
              <a:t>Vinh</a:t>
            </a:r>
            <a:r>
              <a:rPr lang="en-US" sz="1800" b="1" dirty="0"/>
              <a:t> (</a:t>
            </a:r>
            <a:r>
              <a:rPr lang="en-US" sz="1800" b="1" dirty="0" err="1"/>
              <a:t>Chủ</a:t>
            </a:r>
            <a:r>
              <a:rPr lang="en-US" sz="1800" b="1" dirty="0"/>
              <a:t> </a:t>
            </a:r>
            <a:r>
              <a:rPr lang="en-US" sz="1800" b="1" dirty="0" err="1"/>
              <a:t>biên</a:t>
            </a:r>
            <a:r>
              <a:rPr lang="en-US" sz="1800" b="1" dirty="0"/>
              <a:t>)</a:t>
            </a:r>
          </a:p>
          <a:p>
            <a:pPr marL="0" indent="0">
              <a:buNone/>
            </a:pPr>
            <a:r>
              <a:rPr lang="en-US" sz="1800" b="1" dirty="0" err="1"/>
              <a:t>Nguyễn</a:t>
            </a:r>
            <a:r>
              <a:rPr lang="en-US" sz="1800" b="1" dirty="0"/>
              <a:t> </a:t>
            </a:r>
            <a:r>
              <a:rPr lang="en-US" sz="1800" b="1" dirty="0" err="1"/>
              <a:t>Áng</a:t>
            </a:r>
            <a:r>
              <a:rPr lang="en-US" sz="1800" b="1" dirty="0"/>
              <a:t> – </a:t>
            </a:r>
            <a:r>
              <a:rPr lang="en-US" sz="1800" b="1" dirty="0" err="1"/>
              <a:t>Vũ</a:t>
            </a:r>
            <a:r>
              <a:rPr lang="en-US" sz="1800" b="1" dirty="0"/>
              <a:t> </a:t>
            </a:r>
            <a:r>
              <a:rPr lang="en-US" sz="1800" b="1" dirty="0" err="1"/>
              <a:t>Văn</a:t>
            </a:r>
            <a:r>
              <a:rPr lang="en-US" sz="1800" b="1" dirty="0"/>
              <a:t> </a:t>
            </a:r>
            <a:r>
              <a:rPr lang="en-US" sz="1800" b="1" dirty="0" err="1"/>
              <a:t>Dương</a:t>
            </a:r>
            <a:endParaRPr lang="en-US" sz="1800" b="1" dirty="0"/>
          </a:p>
          <a:p>
            <a:pPr marL="0" indent="0">
              <a:buNone/>
            </a:pPr>
            <a:r>
              <a:rPr lang="en-US" sz="1800" b="1" dirty="0" err="1"/>
              <a:t>Nguyễn</a:t>
            </a:r>
            <a:r>
              <a:rPr lang="en-US" sz="1800" b="1" dirty="0"/>
              <a:t> Minh </a:t>
            </a:r>
            <a:r>
              <a:rPr lang="en-US" sz="1800" b="1" dirty="0" err="1"/>
              <a:t>Hải</a:t>
            </a:r>
            <a:r>
              <a:rPr lang="en-US" sz="1800" b="1" dirty="0"/>
              <a:t> – </a:t>
            </a:r>
            <a:r>
              <a:rPr lang="en-US" sz="1800" b="1" dirty="0" err="1"/>
              <a:t>Bùi</a:t>
            </a:r>
            <a:r>
              <a:rPr lang="en-US" sz="1800" b="1" dirty="0"/>
              <a:t> </a:t>
            </a:r>
            <a:r>
              <a:rPr lang="en-US" sz="1800" b="1" dirty="0" err="1"/>
              <a:t>Bá</a:t>
            </a:r>
            <a:r>
              <a:rPr lang="en-US" sz="1800" b="1" dirty="0"/>
              <a:t> </a:t>
            </a:r>
            <a:r>
              <a:rPr lang="en-US" sz="1800" b="1" dirty="0" err="1"/>
              <a:t>Mạnh</a:t>
            </a:r>
            <a:r>
              <a:rPr lang="en-US" sz="1800" b="1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28" y="3373755"/>
            <a:ext cx="1987550" cy="1681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00658" y="2115489"/>
            <a:ext cx="2608935" cy="2087880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54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561106" y="857210"/>
            <a:ext cx="4238236" cy="1061509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ĐIỂM MỚI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994041" y="1224811"/>
            <a:ext cx="3198983" cy="86002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HOẠT ĐỘNG </a:t>
            </a:r>
          </a:p>
          <a:p>
            <a:pPr algn="ctr"/>
            <a:r>
              <a:rPr lang="en-US" dirty="0"/>
              <a:t>PHONG PHÚ ĐA DẠNG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52A1E4-BC0C-41C8-B05D-D0D4C5F4C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66" y="2362581"/>
            <a:ext cx="2887157" cy="4025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755176E-FC79-461E-AB1C-E8E489718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45" y="2362580"/>
            <a:ext cx="2854641" cy="4025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019F231-5AA4-4009-AA78-4B2C30DC9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608" y="2362580"/>
            <a:ext cx="2854289" cy="4025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43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561106" y="857210"/>
            <a:ext cx="4238236" cy="1061509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ĐIỂM MỚI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89289" y="1227908"/>
            <a:ext cx="3605349" cy="7994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LỒNG GHÉP, TÍCH HỢP NỘI DUNG LIÊN MÔN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80ED175-7523-48D7-8F8E-37594E123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71" y="2291311"/>
            <a:ext cx="3072077" cy="2734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36FBEAA-C178-4F3E-B42E-CE80C55D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2" y="5161041"/>
            <a:ext cx="3075676" cy="1205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DB8017D-C54D-4B8F-BC50-1A6F0A548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592" y="2262112"/>
            <a:ext cx="2952658" cy="4116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FF934E4-97A9-4F9D-936E-5C01B24E8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79" y="2271637"/>
            <a:ext cx="2937180" cy="4095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88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561106" y="857210"/>
            <a:ext cx="4238236" cy="1061509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ĐIỂM MỚI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89289" y="1227908"/>
            <a:ext cx="3605349" cy="7994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LỒNG GHÉP, TÍCH HỢP NỘI DUNG LIÊN MÔN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99A170-BB79-4A9C-9958-B5F16D81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31" y="2440380"/>
            <a:ext cx="2485008" cy="3464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1A30C30-1EE4-4C48-A663-24AD6C975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133" y="2403256"/>
            <a:ext cx="3772617" cy="3528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35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561106" y="857210"/>
            <a:ext cx="4238236" cy="1061509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ĐIỂM MỚI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89289" y="1227908"/>
            <a:ext cx="3605349" cy="799447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ĐẶC BIỆT CHÚ TRỌNG ĐẾN CÔNG TÁC MINH HỌA SÁCH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447F28-BDB9-4AA6-8201-936A2243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424" y="2129560"/>
            <a:ext cx="2517466" cy="1868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F484099-99EB-4FD5-86A9-F04B6EC1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5" y="4236632"/>
            <a:ext cx="2587352" cy="2306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457EE39-6E78-4168-B8A8-370A9E39D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340" y="2347662"/>
            <a:ext cx="5227649" cy="158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702FF5C-6845-4E85-A17D-C91C200CA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041" y="4187984"/>
            <a:ext cx="2265960" cy="2312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43" y="4187984"/>
            <a:ext cx="4089733" cy="23553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246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/>
              <a:t>Trân</a:t>
            </a:r>
            <a:r>
              <a:rPr lang="en-US" sz="3000" dirty="0"/>
              <a:t> </a:t>
            </a:r>
            <a:r>
              <a:rPr lang="en-US" sz="3000" dirty="0" err="1"/>
              <a:t>trọng</a:t>
            </a:r>
            <a:r>
              <a:rPr lang="en-US" sz="3000" dirty="0"/>
              <a:t> </a:t>
            </a:r>
            <a:r>
              <a:rPr lang="en-US" sz="3000" dirty="0" err="1"/>
              <a:t>cảm</a:t>
            </a:r>
            <a:r>
              <a:rPr lang="en-US" sz="3000" dirty="0"/>
              <a:t> </a:t>
            </a:r>
            <a:r>
              <a:rPr lang="en-US" sz="3000" dirty="0" err="1"/>
              <a:t>ơn</a:t>
            </a:r>
            <a:endParaRPr lang="en-US" sz="30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 b="5980"/>
          <a:stretch>
            <a:fillRect/>
          </a:stretch>
        </p:blipFill>
        <p:spPr/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3398520"/>
            <a:ext cx="5045832" cy="23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15" descr="hand-drawn-picture-of-beautiful-scenery-everything-is-in-prosperous-growth-try-and-appreciate-life-miracle-hd-natural-scenery-wallpaper-beautiful-scenery-wallpapers-11486344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9" b="6919"/>
          <a:stretch>
            <a:fillRect/>
          </a:stretch>
        </p:blipFill>
        <p:spPr>
          <a:xfrm>
            <a:off x="1280160" y="2366959"/>
            <a:ext cx="3566160" cy="1920240"/>
          </a:xfrm>
          <a:prstGeom prst="rect">
            <a:avLst/>
          </a:prstGeom>
        </p:spPr>
      </p:pic>
      <p:pic>
        <p:nvPicPr>
          <p:cNvPr id="6" name="Content Placeholder 39" descr="fenc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3595"/>
          <a:stretch>
            <a:fillRect/>
          </a:stretch>
        </p:blipFill>
        <p:spPr>
          <a:xfrm>
            <a:off x="4057999" y="4604960"/>
            <a:ext cx="3566160" cy="1920240"/>
          </a:xfrm>
          <a:prstGeom prst="rect">
            <a:avLst/>
          </a:prstGeom>
        </p:spPr>
      </p:pic>
      <p:pic>
        <p:nvPicPr>
          <p:cNvPr id="9" name="Content Placeholder 9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b="14222"/>
          <a:stretch>
            <a:fillRect/>
          </a:stretch>
        </p:blipFill>
        <p:spPr>
          <a:xfrm>
            <a:off x="6609911" y="2366959"/>
            <a:ext cx="356616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r="18181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2625280"/>
            <a:ext cx="4975860" cy="3320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" y="316992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3702" y="316991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41390" y="316991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02839" y="315691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374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r="21695"/>
          <a:stretch>
            <a:fillRect/>
          </a:stretch>
        </p:blipFill>
        <p:spPr/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824" y="2369643"/>
            <a:ext cx="6096528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66027" y="1015763"/>
            <a:ext cx="4715848" cy="734415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7" r="18157"/>
          <a:stretch>
            <a:fillRect/>
          </a:stretch>
        </p:blipFill>
        <p:spPr/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563" y="2499065"/>
            <a:ext cx="5551404" cy="374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1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561106" y="857210"/>
            <a:ext cx="4238236" cy="1061509"/>
          </a:xfrm>
        </p:spPr>
        <p:txBody>
          <a:bodyPr>
            <a:normAutofit/>
          </a:bodyPr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78965" y="3278291"/>
            <a:ext cx="2802518" cy="1440013"/>
          </a:xfrm>
        </p:spPr>
        <p:txBody>
          <a:bodyPr>
            <a:normAutofit/>
          </a:bodyPr>
          <a:lstStyle/>
          <a:p>
            <a:r>
              <a:rPr lang="en-US" sz="2800" dirty="0"/>
              <a:t>BỐN    NGUYÊN TẮC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520" y="1807462"/>
            <a:ext cx="6952760" cy="43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0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561106" y="857210"/>
            <a:ext cx="4238236" cy="1061509"/>
          </a:xfrm>
        </p:spPr>
        <p:txBody>
          <a:bodyPr>
            <a:normAutofit/>
          </a:bodyPr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78965" y="3278291"/>
            <a:ext cx="2802518" cy="1440013"/>
          </a:xfrm>
        </p:spPr>
        <p:txBody>
          <a:bodyPr>
            <a:normAutofit/>
          </a:bodyPr>
          <a:lstStyle/>
          <a:p>
            <a:r>
              <a:rPr lang="en-US" sz="2800" dirty="0"/>
              <a:t>BA</a:t>
            </a:r>
          </a:p>
          <a:p>
            <a:r>
              <a:rPr lang="en-US" sz="2800" dirty="0"/>
              <a:t>YẾU TỐ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151" y="1130953"/>
            <a:ext cx="7610603" cy="48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7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561106" y="857210"/>
            <a:ext cx="4238236" cy="1061509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ĐIỂM MỚI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260524" y="1297961"/>
            <a:ext cx="2979526" cy="4629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CẤU TRÚC BÀI HỌC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095" y="2302736"/>
            <a:ext cx="8435257" cy="38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60000">
            <a:off x="561106" y="857210"/>
            <a:ext cx="4238236" cy="1061509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ĐIỂM MỚI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82869" y="1172558"/>
            <a:ext cx="2812322" cy="86002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TUYẾN </a:t>
            </a:r>
            <a:r>
              <a:rPr lang="en-US" dirty="0"/>
              <a:t>NHÂN VẬT XUYÊN SUỐT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870" y="2299402"/>
            <a:ext cx="5276459" cy="2793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34" y="5023213"/>
            <a:ext cx="2658422" cy="161072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35" y="5023213"/>
            <a:ext cx="3303569" cy="161072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83" y="5023213"/>
            <a:ext cx="2623764" cy="1610727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0218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156</Words>
  <Application>Microsoft Office PowerPoint</Application>
  <PresentationFormat>Widescreen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Comic Sans MS</vt:lpstr>
      <vt:lpstr>Franklin Gothic Book</vt:lpstr>
      <vt:lpstr>Times New Roman</vt:lpstr>
      <vt:lpstr>Office Theme</vt:lpstr>
      <vt:lpstr>Sách giáo khoa Toán 1</vt:lpstr>
      <vt:lpstr>Dạy và học Toán</vt:lpstr>
      <vt:lpstr>Dạy và học Toán</vt:lpstr>
      <vt:lpstr>Dạy và học Toán</vt:lpstr>
      <vt:lpstr>Mục tiêu</vt:lpstr>
      <vt:lpstr>Sách Toán 1</vt:lpstr>
      <vt:lpstr>Sách Toán 1</vt:lpstr>
      <vt:lpstr>MỘT SỐ ĐIỂM MỚI</vt:lpstr>
      <vt:lpstr>MỘT SỐ ĐIỂM MỚI</vt:lpstr>
      <vt:lpstr>MỘT SỐ ĐIỂM MỚI</vt:lpstr>
      <vt:lpstr>MỘT SỐ ĐIỂM MỚI</vt:lpstr>
      <vt:lpstr>MỘT SỐ ĐIỂM MỚI</vt:lpstr>
      <vt:lpstr>MỘT SỐ ĐIỂM MỚI</vt:lpstr>
      <vt:lpstr>Trân trọng cảm ơn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2019-08-30T17:37:57Z</dcterms:created>
  <dcterms:modified xsi:type="dcterms:W3CDTF">2019-12-20T18:38:08Z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